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62" r:id="rId5"/>
    <p:sldId id="259" r:id="rId6"/>
    <p:sldId id="267" r:id="rId7"/>
    <p:sldId id="261" r:id="rId8"/>
    <p:sldId id="263" r:id="rId9"/>
    <p:sldId id="268" r:id="rId10"/>
    <p:sldId id="269" r:id="rId11"/>
    <p:sldId id="260" r:id="rId12"/>
    <p:sldId id="264" r:id="rId13"/>
    <p:sldId id="273" r:id="rId14"/>
    <p:sldId id="266" r:id="rId15"/>
    <p:sldId id="272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34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D9B97-B1C7-2B4F-A195-090C547A65AB}" type="datetimeFigureOut">
              <a:rPr lang="en-US" smtClean="0"/>
              <a:t>17-12-08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F9717-F546-ED43-8847-EA4D12F4A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797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24352-37AE-7749-9CB4-DBF4CB0D35A5}" type="datetimeFigureOut">
              <a:rPr lang="en-US" smtClean="0"/>
              <a:t>17-12-08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83316-3C03-F546-AE1D-A8ADDD1D8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821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50B5-A289-B942-9903-304FBBE74131}" type="datetime1">
              <a:rPr lang="en-CA" smtClean="0"/>
              <a:t>17-12-08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B581-2FEA-DA46-A131-CED56EF8C120}" type="datetime1">
              <a:rPr lang="en-CA" smtClean="0"/>
              <a:t>17-12-08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AF2727E3-0988-C645-A22E-3A7AE8889038}" type="datetime1">
              <a:rPr lang="en-CA" smtClean="0"/>
              <a:t>17-12-08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A34E-6EBD-0647-BF82-B6C8999A77C4}" type="datetime1">
              <a:rPr lang="en-CA" smtClean="0"/>
              <a:t>17-12-08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215F-A709-F548-B224-4BD357E0B29B}" type="datetime1">
              <a:rPr lang="en-CA" smtClean="0"/>
              <a:t>17-12-08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FBFC7-46D6-484C-AFDB-0EB2D8578C7C}" type="datetime1">
              <a:rPr lang="en-CA" smtClean="0"/>
              <a:t>17-12-08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727E3-0988-C645-A22E-3A7AE8889038}" type="datetime1">
              <a:rPr lang="en-CA" smtClean="0"/>
              <a:t>17-12-08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BF03-62D6-614C-874B-108FB00C05AA}" type="datetime1">
              <a:rPr lang="en-CA" smtClean="0"/>
              <a:t>17-12-08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4AB91-3BDE-1F46-9387-656BC3B7FC72}" type="datetime1">
              <a:rPr lang="en-CA" smtClean="0"/>
              <a:t>17-12-08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4D8C-545D-844C-A2D3-7BD52A4D760E}" type="datetime1">
              <a:rPr lang="en-CA" smtClean="0"/>
              <a:t>17-12-08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6273-18C0-314A-A9C6-A0E3C39261C9}" type="datetime1">
              <a:rPr lang="en-CA" smtClean="0"/>
              <a:t>17-12-08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AE53A-4715-F547-B9D2-CE7CB84D2554}" type="datetime1">
              <a:rPr lang="en-CA" smtClean="0"/>
              <a:t>17-12-08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4C188329-A502-5840-9A21-C3093C04C767}" type="datetime1">
              <a:rPr lang="en-CA" smtClean="0"/>
              <a:t>17-12-08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F2727E3-0988-C645-A22E-3A7AE8889038}" type="datetime1">
              <a:rPr lang="en-CA" smtClean="0"/>
              <a:t>17-12-08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6.png"/><Relationship Id="rId5" Type="http://schemas.openxmlformats.org/officeDocument/2006/relationships/image" Target="../media/image24.png"/><Relationship Id="rId6" Type="http://schemas.openxmlformats.org/officeDocument/2006/relationships/image" Target="../media/image28.png"/><Relationship Id="rId7" Type="http://schemas.openxmlformats.org/officeDocument/2006/relationships/image" Target="../media/image25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5" Type="http://schemas.openxmlformats.org/officeDocument/2006/relationships/image" Target="../media/image29.png"/><Relationship Id="rId6" Type="http://schemas.openxmlformats.org/officeDocument/2006/relationships/image" Target="../media/image28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16.png"/><Relationship Id="rId10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0.png"/><Relationship Id="rId5" Type="http://schemas.openxmlformats.org/officeDocument/2006/relationships/image" Target="../media/image19.png"/><Relationship Id="rId6" Type="http://schemas.openxmlformats.org/officeDocument/2006/relationships/image" Target="../media/image37.png"/><Relationship Id="rId7" Type="http://schemas.openxmlformats.org/officeDocument/2006/relationships/image" Target="../media/image1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5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16.png"/><Relationship Id="rId8" Type="http://schemas.openxmlformats.org/officeDocument/2006/relationships/image" Target="../media/image25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16.png"/><Relationship Id="rId6" Type="http://schemas.openxmlformats.org/officeDocument/2006/relationships/image" Target="../media/image25.png"/><Relationship Id="rId7" Type="http://schemas.openxmlformats.org/officeDocument/2006/relationships/image" Target="../media/image10.png"/><Relationship Id="rId8" Type="http://schemas.openxmlformats.org/officeDocument/2006/relationships/image" Target="../media/image19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474" y="3793692"/>
            <a:ext cx="4667797" cy="928781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/>
            </a:r>
            <a:b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</a:b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/>
            </a:r>
            <a:b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</a:b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/>
            </a:r>
            <a:b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</a:b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/>
            </a:r>
            <a:b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</a:b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/>
            </a:r>
            <a:b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</a:b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/>
            </a:r>
            <a:b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</a:b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/>
            </a:r>
            <a:b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</a:b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/>
            </a:r>
            <a:b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</a:b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>  </a:t>
            </a:r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>Land </a:t>
            </a:r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/>
            </a:r>
            <a:b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</a:br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>Animals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16271"/>
            <a:ext cx="7196328" cy="987552"/>
          </a:xfrm>
        </p:spPr>
        <p:txBody>
          <a:bodyPr/>
          <a:lstStyle/>
          <a:p>
            <a:r>
              <a:rPr lang="en-US" sz="2400" dirty="0" smtClean="0">
                <a:latin typeface="Comic Sans MS"/>
                <a:cs typeface="Comic Sans MS"/>
              </a:rPr>
              <a:t>Unit 1: Section 1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7943" y="164851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Bauhaus 93"/>
              </a:rPr>
              <a:t>EnSquare</a:t>
            </a:r>
            <a:endParaRPr lang="en-US" sz="3600" dirty="0">
              <a:latin typeface="Bauhaus 93"/>
            </a:endParaRPr>
          </a:p>
        </p:txBody>
      </p:sp>
      <p:pic>
        <p:nvPicPr>
          <p:cNvPr id="10" name="Picture 9" descr="Screen Shot 2017-12-06 at 7.37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86" y="2567744"/>
            <a:ext cx="2829141" cy="2126439"/>
          </a:xfrm>
          <a:prstGeom prst="rect">
            <a:avLst/>
          </a:prstGeom>
        </p:spPr>
      </p:pic>
      <p:pic>
        <p:nvPicPr>
          <p:cNvPr id="12" name="Picture 11" descr="Screen Shot 2017-12-06 at 7.39.2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092" y="1701551"/>
            <a:ext cx="2239584" cy="1324945"/>
          </a:xfrm>
          <a:prstGeom prst="rect">
            <a:avLst/>
          </a:prstGeom>
        </p:spPr>
      </p:pic>
      <p:pic>
        <p:nvPicPr>
          <p:cNvPr id="13" name="Picture 12" descr="Screen Shot 2017-12-06 at 7.40.5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092" y="3026496"/>
            <a:ext cx="2794000" cy="2120900"/>
          </a:xfrm>
          <a:prstGeom prst="rect">
            <a:avLst/>
          </a:prstGeom>
        </p:spPr>
      </p:pic>
      <p:pic>
        <p:nvPicPr>
          <p:cNvPr id="4" name="tenor (1)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474" y="378568"/>
            <a:ext cx="2173298" cy="132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11400" y="643857"/>
            <a:ext cx="60071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/>
                <a:cs typeface="Comic Sans MS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name </a:t>
            </a:r>
            <a:r>
              <a:rPr lang="en-US" sz="2400" dirty="0">
                <a:latin typeface="Comic Sans MS"/>
                <a:cs typeface="Comic Sans MS"/>
              </a:rPr>
              <a:t>of this letter  is </a:t>
            </a:r>
            <a:r>
              <a:rPr lang="en-US" sz="2400" dirty="0" smtClean="0">
                <a:latin typeface="Comic Sans MS"/>
                <a:cs typeface="Comic Sans MS"/>
              </a:rPr>
              <a:t>____.                   </a:t>
            </a:r>
            <a:r>
              <a:rPr lang="en-US" sz="2400" dirty="0">
                <a:latin typeface="Comic Sans MS"/>
                <a:cs typeface="Comic Sans MS"/>
              </a:rPr>
              <a:t>The </a:t>
            </a: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sound ♪   </a:t>
            </a:r>
            <a:r>
              <a:rPr lang="en-US" sz="2400" dirty="0">
                <a:latin typeface="Comic Sans MS"/>
                <a:cs typeface="Comic Sans MS"/>
              </a:rPr>
              <a:t>of this letter is ____</a:t>
            </a:r>
            <a:r>
              <a:rPr lang="en-US" dirty="0"/>
              <a:t>.</a:t>
            </a:r>
            <a:endParaRPr lang="en-CA" dirty="0"/>
          </a:p>
          <a:p>
            <a:r>
              <a:rPr lang="en-US" dirty="0"/>
              <a:t> 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3733800" y="242003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4000" dirty="0" smtClean="0">
                <a:solidFill>
                  <a:schemeClr val="bg1"/>
                </a:solidFill>
                <a:latin typeface="Comic Sans MS"/>
                <a:cs typeface="Comic Sans MS"/>
              </a:rPr>
              <a:t>b  b  b    bear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3800" y="3682426"/>
            <a:ext cx="359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4000" dirty="0" smtClean="0">
                <a:solidFill>
                  <a:schemeClr val="bg1"/>
                </a:solidFill>
                <a:latin typeface="Comic Sans MS"/>
                <a:cs typeface="Comic Sans MS"/>
              </a:rPr>
              <a:t>c  c  c     cat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6" name="Picture 15" descr="Macintosh HD:Users:adamsja:Desktop:Screen Shot 2017-12-06 at 12.20.09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20" y="2220099"/>
            <a:ext cx="2092265" cy="1154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0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87152" y="2647207"/>
            <a:ext cx="8079808" cy="418203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Listen and Repeat</a:t>
            </a:r>
          </a:p>
          <a:p>
            <a:pPr marL="0" indent="0">
              <a:buNone/>
            </a:pPr>
            <a:endParaRPr lang="en-US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latin typeface="Comic Sans MS"/>
              <a:cs typeface="Comic Sans MS"/>
            </a:endParaRPr>
          </a:p>
          <a:p>
            <a:endParaRPr lang="en-US" dirty="0">
              <a:latin typeface="Comic Sans MS"/>
              <a:cs typeface="Comic Sans MS"/>
            </a:endParaRPr>
          </a:p>
          <a:p>
            <a:endParaRPr lang="en-US" dirty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0" name="Picture 9" descr="Screen Shot 2017-12-05 at 4.56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86" y="3613662"/>
            <a:ext cx="1234693" cy="767512"/>
          </a:xfrm>
          <a:prstGeom prst="rect">
            <a:avLst/>
          </a:prstGeom>
        </p:spPr>
      </p:pic>
      <p:pic>
        <p:nvPicPr>
          <p:cNvPr id="4" name="Picture 3" descr="Screen Shot 2017-12-06 at 8.09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13" y="616782"/>
            <a:ext cx="4438687" cy="1275934"/>
          </a:xfrm>
          <a:prstGeom prst="rect">
            <a:avLst/>
          </a:prstGeom>
        </p:spPr>
      </p:pic>
      <p:pic>
        <p:nvPicPr>
          <p:cNvPr id="14" name="Picture 13" descr="Screen Shot 2017-12-06 at 8.23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77" y="3522678"/>
            <a:ext cx="1222614" cy="1215547"/>
          </a:xfrm>
          <a:prstGeom prst="rect">
            <a:avLst/>
          </a:prstGeom>
        </p:spPr>
      </p:pic>
      <p:pic>
        <p:nvPicPr>
          <p:cNvPr id="2" name="Picture 1" descr="Screen Shot 2017-12-06 at 10.55.5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99" y="616782"/>
            <a:ext cx="876801" cy="578689"/>
          </a:xfrm>
          <a:prstGeom prst="rect">
            <a:avLst/>
          </a:prstGeom>
        </p:spPr>
      </p:pic>
      <p:pic>
        <p:nvPicPr>
          <p:cNvPr id="3" name="Picture 2" descr="Screen Shot 2017-12-06 at 12.27.2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3079750"/>
            <a:ext cx="35941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428468" y="1206500"/>
            <a:ext cx="8079808" cy="41820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I see  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1 </a:t>
            </a:r>
            <a:r>
              <a:rPr lang="en-US" dirty="0" smtClean="0">
                <a:latin typeface="Comic Sans MS"/>
                <a:cs typeface="Comic Sans MS"/>
              </a:rPr>
              <a:t> cat.</a:t>
            </a:r>
          </a:p>
          <a:p>
            <a:r>
              <a:rPr lang="en-US" dirty="0" smtClean="0">
                <a:latin typeface="Comic Sans MS"/>
                <a:cs typeface="Comic Sans MS"/>
              </a:rPr>
              <a:t>I see </a:t>
            </a: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 cat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s</a:t>
            </a:r>
            <a:r>
              <a:rPr lang="en-US" dirty="0" smtClean="0">
                <a:latin typeface="Comic Sans MS"/>
                <a:cs typeface="Comic Sans MS"/>
              </a:rPr>
              <a:t>. </a:t>
            </a:r>
          </a:p>
          <a:p>
            <a:r>
              <a:rPr lang="en-US" dirty="0" smtClean="0">
                <a:latin typeface="Comic Sans MS"/>
                <a:cs typeface="Comic Sans MS"/>
              </a:rPr>
              <a:t>I see 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1</a:t>
            </a:r>
            <a:r>
              <a:rPr lang="en-US" dirty="0" smtClean="0">
                <a:latin typeface="Comic Sans MS"/>
                <a:cs typeface="Comic Sans MS"/>
              </a:rPr>
              <a:t> bear . 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I see 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 bears. </a:t>
            </a:r>
          </a:p>
          <a:p>
            <a:r>
              <a:rPr lang="en-US" dirty="0" smtClean="0">
                <a:latin typeface="Comic Sans MS"/>
                <a:cs typeface="Comic Sans MS"/>
              </a:rPr>
              <a:t>I see 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3</a:t>
            </a:r>
            <a:r>
              <a:rPr lang="en-US" dirty="0" smtClean="0">
                <a:latin typeface="Comic Sans MS"/>
                <a:cs typeface="Comic Sans MS"/>
              </a:rPr>
              <a:t> bear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s</a:t>
            </a:r>
            <a:r>
              <a:rPr lang="en-US" dirty="0" smtClean="0">
                <a:latin typeface="Comic Sans MS"/>
                <a:cs typeface="Comic Sans MS"/>
              </a:rPr>
              <a:t>.</a:t>
            </a:r>
            <a:endParaRPr lang="en-US" dirty="0">
              <a:latin typeface="Comic Sans MS"/>
              <a:cs typeface="Comic Sans MS"/>
            </a:endParaRPr>
          </a:p>
          <a:p>
            <a:endParaRPr lang="en-US" dirty="0">
              <a:latin typeface="Comic Sans MS"/>
              <a:cs typeface="Comic Sans MS"/>
            </a:endParaRPr>
          </a:p>
          <a:p>
            <a:endParaRPr lang="en-US" dirty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Picture 3" descr="Screen Shot 2017-12-06 at 8.09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85" y="616782"/>
            <a:ext cx="3562387" cy="1024035"/>
          </a:xfrm>
          <a:prstGeom prst="rect">
            <a:avLst/>
          </a:prstGeom>
        </p:spPr>
      </p:pic>
      <p:pic>
        <p:nvPicPr>
          <p:cNvPr id="15" name="Picture 14" descr="Screen Shot 2017-12-06 at 8.23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665" y="1804670"/>
            <a:ext cx="492975" cy="490125"/>
          </a:xfrm>
          <a:prstGeom prst="rect">
            <a:avLst/>
          </a:prstGeom>
        </p:spPr>
      </p:pic>
      <p:pic>
        <p:nvPicPr>
          <p:cNvPr id="2" name="Picture 1" descr="Screen Shot 2017-12-06 at 10.55.5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608" y="616782"/>
            <a:ext cx="893512" cy="589718"/>
          </a:xfrm>
          <a:prstGeom prst="rect">
            <a:avLst/>
          </a:prstGeom>
        </p:spPr>
      </p:pic>
      <p:pic>
        <p:nvPicPr>
          <p:cNvPr id="5" name="Picture 4" descr="Screen Shot 2017-12-06 at 7.38.4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45" y="1640817"/>
            <a:ext cx="711381" cy="884484"/>
          </a:xfrm>
          <a:prstGeom prst="rect">
            <a:avLst/>
          </a:prstGeom>
        </p:spPr>
      </p:pic>
      <p:pic>
        <p:nvPicPr>
          <p:cNvPr id="6" name="Picture 5" descr="Screen Shot 2017-12-06 at 7.40.2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17" y="2629255"/>
            <a:ext cx="994109" cy="578966"/>
          </a:xfrm>
          <a:prstGeom prst="rect">
            <a:avLst/>
          </a:prstGeom>
        </p:spPr>
      </p:pic>
      <p:pic>
        <p:nvPicPr>
          <p:cNvPr id="8" name="Picture 7" descr="Screen Shot 2017-12-06 at 7.37.1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75" y="3272490"/>
            <a:ext cx="906223" cy="658861"/>
          </a:xfrm>
          <a:prstGeom prst="rect">
            <a:avLst/>
          </a:prstGeom>
        </p:spPr>
      </p:pic>
      <p:pic>
        <p:nvPicPr>
          <p:cNvPr id="13" name="Picture 12" descr="Screen Shot 2017-12-06 at 8.23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05" y="2629255"/>
            <a:ext cx="492975" cy="490125"/>
          </a:xfrm>
          <a:prstGeom prst="rect">
            <a:avLst/>
          </a:prstGeom>
        </p:spPr>
      </p:pic>
      <p:pic>
        <p:nvPicPr>
          <p:cNvPr id="17" name="Picture 16" descr="Screen Shot 2017-12-06 at 8.23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05" y="3441226"/>
            <a:ext cx="492975" cy="490125"/>
          </a:xfrm>
          <a:prstGeom prst="rect">
            <a:avLst/>
          </a:prstGeom>
        </p:spPr>
      </p:pic>
      <p:pic>
        <p:nvPicPr>
          <p:cNvPr id="12" name="Picture 11" descr="Screen Shot 2017-12-06 at 7.41.30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31" y="4122958"/>
            <a:ext cx="993882" cy="666750"/>
          </a:xfrm>
          <a:prstGeom prst="rect">
            <a:avLst/>
          </a:prstGeom>
        </p:spPr>
      </p:pic>
      <p:pic>
        <p:nvPicPr>
          <p:cNvPr id="18" name="Picture 17" descr="Screen Shot 2017-12-06 at 8.23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245" y="4299583"/>
            <a:ext cx="492975" cy="490125"/>
          </a:xfrm>
          <a:prstGeom prst="rect">
            <a:avLst/>
          </a:prstGeom>
        </p:spPr>
      </p:pic>
      <p:pic>
        <p:nvPicPr>
          <p:cNvPr id="19" name="Picture 18" descr="Screen Shot 2017-12-06 at 7.40.44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00" y="4840961"/>
            <a:ext cx="974144" cy="877744"/>
          </a:xfrm>
          <a:prstGeom prst="rect">
            <a:avLst/>
          </a:prstGeom>
        </p:spPr>
      </p:pic>
      <p:pic>
        <p:nvPicPr>
          <p:cNvPr id="21" name="Picture 20" descr="Screen Shot 2017-12-06 at 8.23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85" y="5011456"/>
            <a:ext cx="492975" cy="490125"/>
          </a:xfrm>
          <a:prstGeom prst="rect">
            <a:avLst/>
          </a:prstGeom>
        </p:spPr>
      </p:pic>
      <p:pic>
        <p:nvPicPr>
          <p:cNvPr id="20" name="Content Placeholder 4" descr="Screen Shot 2017-12-06 at 10.47.10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" b="5263"/>
          <a:stretch>
            <a:fillRect/>
          </a:stretch>
        </p:blipFill>
        <p:spPr>
          <a:xfrm>
            <a:off x="260838" y="1832069"/>
            <a:ext cx="2167630" cy="119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7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75572" y="959794"/>
            <a:ext cx="8079808" cy="49838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latin typeface="Comic Sans MS"/>
              <a:cs typeface="Comic Sans MS"/>
            </a:endParaRPr>
          </a:p>
          <a:p>
            <a:r>
              <a:rPr lang="en-US" sz="2800" dirty="0" smtClean="0">
                <a:latin typeface="Comic Sans MS"/>
                <a:cs typeface="Comic Sans MS"/>
              </a:rPr>
              <a:t>I see  _____bear</a:t>
            </a:r>
            <a:r>
              <a:rPr lang="en-US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s</a:t>
            </a:r>
            <a:r>
              <a:rPr lang="en-US" sz="2800" dirty="0" smtClean="0">
                <a:latin typeface="Comic Sans MS"/>
                <a:cs typeface="Comic Sans MS"/>
              </a:rPr>
              <a:t>.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I see ____ cat.</a:t>
            </a:r>
          </a:p>
          <a:p>
            <a:r>
              <a:rPr lang="en-US" sz="2800" dirty="0" smtClean="0">
                <a:latin typeface="Comic Sans MS"/>
                <a:cs typeface="Comic Sans MS"/>
              </a:rPr>
              <a:t>I see _____ cat</a:t>
            </a:r>
            <a:r>
              <a:rPr lang="en-US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s</a:t>
            </a:r>
            <a:r>
              <a:rPr lang="en-US" sz="2800" dirty="0" smtClean="0">
                <a:latin typeface="Comic Sans MS"/>
                <a:cs typeface="Comic Sans MS"/>
              </a:rPr>
              <a:t>. </a:t>
            </a:r>
          </a:p>
          <a:p>
            <a:endParaRPr lang="en-US" sz="2800" dirty="0" smtClean="0">
              <a:latin typeface="Comic Sans MS"/>
              <a:cs typeface="Comic Sans MS"/>
            </a:endParaRPr>
          </a:p>
          <a:p>
            <a:r>
              <a:rPr lang="en-US" sz="2800" dirty="0" smtClean="0">
                <a:latin typeface="Comic Sans MS"/>
                <a:cs typeface="Comic Sans MS"/>
              </a:rPr>
              <a:t>I see _____ bear</a:t>
            </a:r>
            <a:r>
              <a:rPr lang="en-US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s</a:t>
            </a:r>
            <a:r>
              <a:rPr lang="en-US" sz="2800" dirty="0" smtClean="0">
                <a:latin typeface="Comic Sans MS"/>
                <a:cs typeface="Comic Sans MS"/>
              </a:rPr>
              <a:t>.</a:t>
            </a:r>
          </a:p>
          <a:p>
            <a:endParaRPr lang="en-US" dirty="0">
              <a:latin typeface="Comic Sans MS"/>
              <a:cs typeface="Comic Sans MS"/>
            </a:endParaRPr>
          </a:p>
          <a:p>
            <a:endParaRPr lang="en-US" dirty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Picture 3" descr="Screen Shot 2017-12-06 at 8.09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85" y="616782"/>
            <a:ext cx="3562387" cy="1024035"/>
          </a:xfrm>
          <a:prstGeom prst="rect">
            <a:avLst/>
          </a:prstGeom>
        </p:spPr>
      </p:pic>
      <p:pic>
        <p:nvPicPr>
          <p:cNvPr id="2" name="Picture 1" descr="Screen Shot 2017-12-06 at 10.55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24" y="616781"/>
            <a:ext cx="1551568" cy="1024035"/>
          </a:xfrm>
          <a:prstGeom prst="rect">
            <a:avLst/>
          </a:prstGeom>
        </p:spPr>
      </p:pic>
      <p:pic>
        <p:nvPicPr>
          <p:cNvPr id="5" name="Picture 4" descr="Screen Shot 2017-12-06 at 7.38.4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07" y="2734371"/>
            <a:ext cx="711381" cy="884484"/>
          </a:xfrm>
          <a:prstGeom prst="rect">
            <a:avLst/>
          </a:prstGeom>
        </p:spPr>
      </p:pic>
      <p:pic>
        <p:nvPicPr>
          <p:cNvPr id="12" name="Picture 11" descr="Screen Shot 2017-12-06 at 7.41.3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06" y="1788220"/>
            <a:ext cx="1239331" cy="831411"/>
          </a:xfrm>
          <a:prstGeom prst="rect">
            <a:avLst/>
          </a:prstGeom>
        </p:spPr>
      </p:pic>
      <p:pic>
        <p:nvPicPr>
          <p:cNvPr id="3" name="Picture 2" descr="Screen Shot 2017-12-06 at 7.40.2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08" y="3752205"/>
            <a:ext cx="993300" cy="578495"/>
          </a:xfrm>
          <a:prstGeom prst="rect">
            <a:avLst/>
          </a:prstGeom>
        </p:spPr>
      </p:pic>
      <p:pic>
        <p:nvPicPr>
          <p:cNvPr id="9" name="Picture 8" descr="Screen Shot 2017-12-06 at 7.40.57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06" y="4419600"/>
            <a:ext cx="150574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6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2-06 at 7.37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90" y="1749673"/>
            <a:ext cx="1176910" cy="850898"/>
          </a:xfrm>
          <a:prstGeom prst="rect">
            <a:avLst/>
          </a:prstGeom>
        </p:spPr>
      </p:pic>
      <p:pic>
        <p:nvPicPr>
          <p:cNvPr id="8" name="Picture 7" descr="Screen Shot 2017-12-06 at 7.43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585" y="1749672"/>
            <a:ext cx="2311402" cy="1158782"/>
          </a:xfrm>
          <a:prstGeom prst="rect">
            <a:avLst/>
          </a:prstGeom>
        </p:spPr>
      </p:pic>
      <p:pic>
        <p:nvPicPr>
          <p:cNvPr id="9" name="Picture 8" descr="Screen Shot 2017-12-06 at 7.42.5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583" y="4480450"/>
            <a:ext cx="2311402" cy="1072098"/>
          </a:xfrm>
          <a:prstGeom prst="rect">
            <a:avLst/>
          </a:prstGeom>
        </p:spPr>
      </p:pic>
      <p:pic>
        <p:nvPicPr>
          <p:cNvPr id="10" name="Picture 9" descr="Screen Shot 2017-12-06 at 7.42.3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585" y="3048009"/>
            <a:ext cx="2311400" cy="1295534"/>
          </a:xfrm>
          <a:prstGeom prst="rect">
            <a:avLst/>
          </a:prstGeom>
        </p:spPr>
      </p:pic>
      <p:pic>
        <p:nvPicPr>
          <p:cNvPr id="11" name="Picture 10" descr="Screen Shot 2017-12-06 at 7.50.0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87" y="1632287"/>
            <a:ext cx="1080986" cy="968283"/>
          </a:xfrm>
          <a:prstGeom prst="rect">
            <a:avLst/>
          </a:prstGeom>
        </p:spPr>
      </p:pic>
      <p:pic>
        <p:nvPicPr>
          <p:cNvPr id="12" name="Picture 11" descr="Screen Shot 2017-12-06 at 12.44.0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94" y="558800"/>
            <a:ext cx="2953706" cy="936269"/>
          </a:xfrm>
          <a:prstGeom prst="rect">
            <a:avLst/>
          </a:prstGeom>
        </p:spPr>
      </p:pic>
      <p:pic>
        <p:nvPicPr>
          <p:cNvPr id="13" name="Picture 12" descr="Screen Shot 2017-12-06 at 12.43.49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18" y="571212"/>
            <a:ext cx="782876" cy="923857"/>
          </a:xfrm>
          <a:prstGeom prst="rect">
            <a:avLst/>
          </a:prstGeom>
        </p:spPr>
      </p:pic>
      <p:pic>
        <p:nvPicPr>
          <p:cNvPr id="18" name="Picture 17" descr="Screen Shot 2017-12-06 at 7.38.05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18" y="2908454"/>
            <a:ext cx="967982" cy="1060172"/>
          </a:xfrm>
          <a:prstGeom prst="rect">
            <a:avLst/>
          </a:prstGeom>
        </p:spPr>
      </p:pic>
      <p:pic>
        <p:nvPicPr>
          <p:cNvPr id="21" name="Picture 20" descr="Screen Shot 2017-12-06 at 7.40.57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87" y="2908454"/>
            <a:ext cx="1052612" cy="10232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5900" y="851188"/>
            <a:ext cx="2184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/>
                <a:cs typeface="Arial Black"/>
              </a:rPr>
              <a:t>d</a:t>
            </a:r>
            <a:r>
              <a:rPr lang="en-US" sz="3200" dirty="0" smtClean="0">
                <a:solidFill>
                  <a:schemeClr val="bg1"/>
                </a:solidFill>
                <a:latin typeface="Arial Black"/>
                <a:cs typeface="Arial Black"/>
              </a:rPr>
              <a:t>o I live?</a:t>
            </a:r>
            <a:endParaRPr lang="en-US" sz="3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4" name="Picture 3" descr="Screen Shot 2017-12-06 at 7.40.44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90" y="4343543"/>
            <a:ext cx="1032110" cy="929974"/>
          </a:xfrm>
          <a:prstGeom prst="rect">
            <a:avLst/>
          </a:prstGeom>
        </p:spPr>
      </p:pic>
      <p:pic>
        <p:nvPicPr>
          <p:cNvPr id="5" name="Picture 4" descr="Screen Shot 2017-12-06 at 7.41.30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87" y="4343543"/>
            <a:ext cx="1080986" cy="8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3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00505" y="2015215"/>
            <a:ext cx="8079808" cy="4182035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I see ____   cat.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I see  ____   bear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s</a:t>
            </a:r>
            <a:r>
              <a:rPr lang="en-US" dirty="0" smtClean="0">
                <a:latin typeface="Comic Sans MS"/>
                <a:cs typeface="Comic Sans MS"/>
              </a:rPr>
              <a:t>. </a:t>
            </a:r>
          </a:p>
          <a:p>
            <a:endParaRPr lang="en-US" dirty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I see a ______ cat.  </a:t>
            </a:r>
          </a:p>
          <a:p>
            <a:pPr marL="0" indent="0">
              <a:buNone/>
            </a:pPr>
            <a:endParaRPr lang="en-US" dirty="0" smtClean="0">
              <a:latin typeface="Comic Sans MS"/>
              <a:cs typeface="Comic Sans MS"/>
            </a:endParaRPr>
          </a:p>
          <a:p>
            <a:endParaRPr lang="en-US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Picture 3" descr="Screen Shot 2017-12-06 at 8.09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91" y="616782"/>
            <a:ext cx="3562387" cy="1024035"/>
          </a:xfrm>
          <a:prstGeom prst="rect">
            <a:avLst/>
          </a:prstGeom>
        </p:spPr>
      </p:pic>
      <p:pic>
        <p:nvPicPr>
          <p:cNvPr id="5" name="Picture 4" descr="Screen Shot 2017-12-06 at 7.38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44" y="2912533"/>
            <a:ext cx="711381" cy="884484"/>
          </a:xfrm>
          <a:prstGeom prst="rect">
            <a:avLst/>
          </a:prstGeom>
        </p:spPr>
      </p:pic>
      <p:pic>
        <p:nvPicPr>
          <p:cNvPr id="19" name="Picture 18" descr="Screen Shot 2017-12-06 at 7.40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44" y="3938500"/>
            <a:ext cx="1154563" cy="1040309"/>
          </a:xfrm>
          <a:prstGeom prst="rect">
            <a:avLst/>
          </a:prstGeom>
        </p:spPr>
      </p:pic>
      <p:pic>
        <p:nvPicPr>
          <p:cNvPr id="20" name="Picture 19" descr="Macintosh HD:Users:adamsja:Desktop:Screen Shot 2017-12-06 at 12.20.09 PM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05" y="1727607"/>
            <a:ext cx="2186673" cy="123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Screen Shot 2017-12-06 at 8.08.2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479" y="4616100"/>
            <a:ext cx="1047026" cy="1054100"/>
          </a:xfrm>
          <a:prstGeom prst="rect">
            <a:avLst/>
          </a:prstGeom>
        </p:spPr>
      </p:pic>
      <p:pic>
        <p:nvPicPr>
          <p:cNvPr id="10" name="Picture 9" descr="Screen Shot 2017-12-06 at 7.38.05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44" y="5081044"/>
            <a:ext cx="1019145" cy="11162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07467" y="1353495"/>
            <a:ext cx="44365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Wrap-up</a:t>
            </a:r>
          </a:p>
          <a:p>
            <a:endParaRPr lang="en-US" sz="2400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endParaRPr lang="en-US" sz="24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pic>
        <p:nvPicPr>
          <p:cNvPr id="12" name="Picture 11" descr="Screen Shot 2017-12-06 at 12.27.23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30" y="3367642"/>
            <a:ext cx="2150675" cy="8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6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rown Bear, Brown Bear, What do you se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4800" y="1828800"/>
            <a:ext cx="5945481" cy="3691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8934" y="1040543"/>
            <a:ext cx="2658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Brown Bear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5890" y="492933"/>
            <a:ext cx="7486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HOMEWORK: Watch the Video</a:t>
            </a:r>
          </a:p>
          <a:p>
            <a:endParaRPr lang="en-US" sz="2400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endParaRPr lang="en-US" sz="24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9686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46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700" y="863600"/>
            <a:ext cx="56134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       </a:t>
            </a:r>
            <a:r>
              <a:rPr lang="en-US" sz="3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Objectives</a:t>
            </a:r>
            <a:r>
              <a:rPr lang="en-US" sz="3600" dirty="0" smtClean="0">
                <a:solidFill>
                  <a:srgbClr val="000000"/>
                </a:solidFill>
                <a:latin typeface="Comic Sans MS"/>
                <a:cs typeface="Comic Sans MS"/>
              </a:rPr>
              <a:t>:</a:t>
            </a:r>
          </a:p>
          <a:p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  </a:t>
            </a:r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Review</a:t>
            </a:r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: </a:t>
            </a:r>
            <a:r>
              <a:rPr lang="en-US" dirty="0" err="1">
                <a:solidFill>
                  <a:srgbClr val="FFFFFF"/>
                </a:solidFill>
                <a:latin typeface="Comic Sans MS"/>
                <a:cs typeface="Comic Sans MS"/>
              </a:rPr>
              <a:t>colours</a:t>
            </a:r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Review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: numbers, 1-</a:t>
            </a:r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10</a:t>
            </a:r>
          </a:p>
          <a:p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r>
              <a:rPr lang="en-US" b="1" u="sng" dirty="0" smtClean="0">
                <a:solidFill>
                  <a:srgbClr val="FFFF00"/>
                </a:solidFill>
                <a:latin typeface="Comic Sans MS"/>
                <a:cs typeface="Comic Sans MS"/>
              </a:rPr>
              <a:t>Sentence structure:</a:t>
            </a:r>
          </a:p>
          <a:p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  I see  a ___________</a:t>
            </a:r>
          </a:p>
          <a:p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 I see a _____ cat. (</a:t>
            </a:r>
            <a:r>
              <a:rPr lang="en-US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colour</a:t>
            </a:r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)</a:t>
            </a:r>
          </a:p>
          <a:p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 I see ____ bear. (1, 2 ,3 )</a:t>
            </a:r>
          </a:p>
          <a:p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 2,3 cat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s</a:t>
            </a:r>
          </a:p>
          <a:p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 2, 3,  bear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s</a:t>
            </a:r>
          </a:p>
          <a:p>
            <a:endParaRPr lang="en-US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en-US" u="sng" dirty="0" smtClean="0">
                <a:solidFill>
                  <a:srgbClr val="FFFF00"/>
                </a:solidFill>
                <a:latin typeface="Comic Sans MS"/>
                <a:cs typeface="Comic Sans MS"/>
              </a:rPr>
              <a:t>Phonics: </a:t>
            </a:r>
          </a:p>
          <a:p>
            <a:r>
              <a:rPr lang="en-US" u="sng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he initial sounds of ‘b’, ‘c’ and the ending</a:t>
            </a:r>
          </a:p>
          <a:p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 sound of ‘t’ .   </a:t>
            </a:r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278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64192" y="2116779"/>
            <a:ext cx="8079808" cy="418203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Listen and Repeat</a:t>
            </a:r>
          </a:p>
          <a:p>
            <a:pPr marL="0" indent="0">
              <a:buNone/>
            </a:pP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I see a </a:t>
            </a:r>
            <a:r>
              <a:rPr lang="en-US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cat</a:t>
            </a:r>
            <a:r>
              <a:rPr lang="en-US" b="1" dirty="0" smtClean="0">
                <a:latin typeface="Comic Sans MS"/>
                <a:cs typeface="Comic Sans MS"/>
              </a:rPr>
              <a:t>.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I see </a:t>
            </a:r>
            <a:r>
              <a:rPr lang="en-US" dirty="0">
                <a:latin typeface="Comic Sans MS"/>
                <a:cs typeface="Comic Sans MS"/>
              </a:rPr>
              <a:t>a </a:t>
            </a:r>
            <a:r>
              <a:rPr lang="en-US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bear.</a:t>
            </a:r>
            <a:endParaRPr lang="en-US" b="1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endParaRPr lang="en-US" dirty="0">
              <a:latin typeface="Comic Sans MS"/>
              <a:cs typeface="Comic Sans MS"/>
            </a:endParaRPr>
          </a:p>
          <a:p>
            <a:endParaRPr lang="en-US" dirty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0" name="Picture 9" descr="Screen Shot 2017-12-05 at 4.56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94" y="2529069"/>
            <a:ext cx="997814" cy="696487"/>
          </a:xfrm>
          <a:prstGeom prst="rect">
            <a:avLst/>
          </a:prstGeom>
        </p:spPr>
      </p:pic>
      <p:pic>
        <p:nvPicPr>
          <p:cNvPr id="4" name="Picture 3" descr="Screen Shot 2017-12-06 at 8.09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79" y="618403"/>
            <a:ext cx="5061594" cy="1454993"/>
          </a:xfrm>
          <a:prstGeom prst="rect">
            <a:avLst/>
          </a:prstGeom>
        </p:spPr>
      </p:pic>
      <p:pic>
        <p:nvPicPr>
          <p:cNvPr id="11" name="Picture 10" descr="Screen Shot 2017-12-06 at 7.37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08" y="4229869"/>
            <a:ext cx="1806939" cy="1358131"/>
          </a:xfrm>
          <a:prstGeom prst="rect">
            <a:avLst/>
          </a:prstGeom>
        </p:spPr>
      </p:pic>
      <p:pic>
        <p:nvPicPr>
          <p:cNvPr id="13" name="Picture 12" descr="Screen Shot 2017-12-06 at 7.38.0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327" y="2974624"/>
            <a:ext cx="955573" cy="1046579"/>
          </a:xfrm>
          <a:prstGeom prst="rect">
            <a:avLst/>
          </a:prstGeom>
        </p:spPr>
      </p:pic>
      <p:pic>
        <p:nvPicPr>
          <p:cNvPr id="14" name="Picture 13" descr="Screen Shot 2017-12-06 at 8.23.1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2564959"/>
            <a:ext cx="701108" cy="697056"/>
          </a:xfrm>
          <a:prstGeom prst="rect">
            <a:avLst/>
          </a:prstGeom>
        </p:spPr>
      </p:pic>
      <p:pic>
        <p:nvPicPr>
          <p:cNvPr id="15" name="Picture 14" descr="Screen Shot 2017-12-06 at 8.23.1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802" y="2974624"/>
            <a:ext cx="745114" cy="740807"/>
          </a:xfrm>
          <a:prstGeom prst="rect">
            <a:avLst/>
          </a:prstGeom>
        </p:spPr>
      </p:pic>
      <p:pic>
        <p:nvPicPr>
          <p:cNvPr id="16" name="Picture 15" descr="Screen Shot 2017-12-06 at 8.23.1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802" y="4592496"/>
            <a:ext cx="745114" cy="74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6613" y="2265883"/>
            <a:ext cx="8079808" cy="418203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Listen and Repeat</a:t>
            </a:r>
          </a:p>
          <a:p>
            <a:pPr marL="0" indent="0">
              <a:buNone/>
            </a:pP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I see a __________.</a:t>
            </a:r>
          </a:p>
          <a:p>
            <a:r>
              <a:rPr lang="en-US" dirty="0" smtClean="0">
                <a:latin typeface="Comic Sans MS"/>
                <a:cs typeface="Comic Sans MS"/>
              </a:rPr>
              <a:t>I see </a:t>
            </a:r>
            <a:r>
              <a:rPr lang="en-US" dirty="0">
                <a:latin typeface="Comic Sans MS"/>
                <a:cs typeface="Comic Sans MS"/>
              </a:rPr>
              <a:t>a __________.</a:t>
            </a:r>
          </a:p>
          <a:p>
            <a:endParaRPr lang="en-US" dirty="0">
              <a:latin typeface="Comic Sans MS"/>
              <a:cs typeface="Comic Sans MS"/>
            </a:endParaRPr>
          </a:p>
          <a:p>
            <a:endParaRPr lang="en-US" dirty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0" name="Picture 9" descr="Screen Shot 2017-12-05 at 4.56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86" y="2772472"/>
            <a:ext cx="1234693" cy="767512"/>
          </a:xfrm>
          <a:prstGeom prst="rect">
            <a:avLst/>
          </a:prstGeom>
        </p:spPr>
      </p:pic>
      <p:pic>
        <p:nvPicPr>
          <p:cNvPr id="11" name="Picture 10" descr="Screen Shot 2017-12-06 at 7.37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4" y="3051779"/>
            <a:ext cx="1650864" cy="1240822"/>
          </a:xfrm>
          <a:prstGeom prst="rect">
            <a:avLst/>
          </a:prstGeom>
        </p:spPr>
      </p:pic>
      <p:pic>
        <p:nvPicPr>
          <p:cNvPr id="14" name="Picture 13" descr="Screen Shot 2017-12-06 at 8.23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39" y="2772472"/>
            <a:ext cx="771974" cy="767512"/>
          </a:xfrm>
          <a:prstGeom prst="rect">
            <a:avLst/>
          </a:prstGeom>
        </p:spPr>
      </p:pic>
      <p:pic>
        <p:nvPicPr>
          <p:cNvPr id="15" name="Picture 14" descr="Screen Shot 2017-12-06 at 8.23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63" y="2927004"/>
            <a:ext cx="745114" cy="740807"/>
          </a:xfrm>
          <a:prstGeom prst="rect">
            <a:avLst/>
          </a:prstGeom>
        </p:spPr>
      </p:pic>
      <p:pic>
        <p:nvPicPr>
          <p:cNvPr id="16" name="Picture 15" descr="Screen Shot 2017-12-06 at 8.23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63" y="4292601"/>
            <a:ext cx="745114" cy="7408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20720" y="4320601"/>
            <a:ext cx="11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cat</a:t>
            </a:r>
            <a:endParaRPr lang="en-US" sz="28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20720" y="3051779"/>
            <a:ext cx="11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bear</a:t>
            </a:r>
            <a:endParaRPr lang="en-US" sz="28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17" name="Picture 16" descr="Screen Shot 2017-12-06 at 7.39.2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4" y="4402521"/>
            <a:ext cx="1650864" cy="976657"/>
          </a:xfrm>
          <a:prstGeom prst="rect">
            <a:avLst/>
          </a:prstGeom>
        </p:spPr>
      </p:pic>
      <p:pic>
        <p:nvPicPr>
          <p:cNvPr id="13" name="Picture 12" descr="Screen Shot 2017-12-06 at 8.09.2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79" y="618403"/>
            <a:ext cx="5061594" cy="145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7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6613" y="2672883"/>
            <a:ext cx="8079808" cy="41820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I see a __________.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I see </a:t>
            </a:r>
            <a:r>
              <a:rPr lang="en-US" dirty="0">
                <a:latin typeface="Comic Sans MS"/>
                <a:cs typeface="Comic Sans MS"/>
              </a:rPr>
              <a:t>a __________.</a:t>
            </a:r>
          </a:p>
          <a:p>
            <a:endParaRPr lang="en-US" dirty="0">
              <a:latin typeface="Comic Sans MS"/>
              <a:cs typeface="Comic Sans MS"/>
            </a:endParaRPr>
          </a:p>
          <a:p>
            <a:endParaRPr lang="en-US" dirty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2" name="Picture 1" descr="Screen Shot 2017-12-06 at 7.37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394" y="2270218"/>
            <a:ext cx="2444653" cy="1727200"/>
          </a:xfrm>
          <a:prstGeom prst="rect">
            <a:avLst/>
          </a:prstGeom>
        </p:spPr>
      </p:pic>
      <p:pic>
        <p:nvPicPr>
          <p:cNvPr id="3" name="Picture 2" descr="Screen Shot 2017-12-06 at 7.39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394" y="4133850"/>
            <a:ext cx="1963106" cy="1161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9394" y="54345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dirty="0" smtClean="0">
                <a:solidFill>
                  <a:srgbClr val="FFFFFF"/>
                </a:solidFill>
              </a:rPr>
              <a:t>cat</a:t>
            </a:r>
            <a:r>
              <a:rPr lang="en-US" dirty="0" smtClean="0"/>
              <a:t>         </a:t>
            </a:r>
            <a:r>
              <a:rPr lang="en-US" dirty="0" smtClean="0">
                <a:solidFill>
                  <a:srgbClr val="FFFFFF"/>
                </a:solidFill>
              </a:rPr>
              <a:t>bear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Picture 16" descr="Macintosh HD:Users:adamsja:Desktop:Screen Shot 2017-12-06 at 12.20.09 PM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2177583"/>
            <a:ext cx="231775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Screen Shot 2017-12-06 at 8.09.2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79" y="618403"/>
            <a:ext cx="5061594" cy="145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12-06 at 12.51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2273343"/>
            <a:ext cx="3412986" cy="2641558"/>
          </a:xfrm>
          <a:prstGeom prst="rect">
            <a:avLst/>
          </a:prstGeom>
        </p:spPr>
      </p:pic>
      <p:pic>
        <p:nvPicPr>
          <p:cNvPr id="8" name="Picture 7" descr="Macintosh HD:Users:adamsja:Desktop:Screen Shot 2017-12-06 at 12.20.09 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68" y="2605148"/>
            <a:ext cx="2317750" cy="125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Screen Shot 2017-12-06 at 8.09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12" y="618403"/>
            <a:ext cx="5061594" cy="1454993"/>
          </a:xfrm>
          <a:prstGeom prst="rect">
            <a:avLst/>
          </a:prstGeom>
        </p:spPr>
      </p:pic>
      <p:pic>
        <p:nvPicPr>
          <p:cNvPr id="10" name="Picture 9" descr="Macintosh HD:Users:adamsja:Desktop:Screen Shot 2017-12-06 at 8.09.10 AM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912000"/>
            <a:ext cx="1962150" cy="1089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51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Shot 2017-12-06 at 10.47.1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" b="5263"/>
          <a:stretch>
            <a:fillRect/>
          </a:stretch>
        </p:blipFill>
        <p:spPr>
          <a:xfrm>
            <a:off x="761981" y="2123815"/>
            <a:ext cx="2167630" cy="1190886"/>
          </a:xfrm>
        </p:spPr>
      </p:pic>
      <p:pic>
        <p:nvPicPr>
          <p:cNvPr id="4" name="Picture 3" descr="Macintosh HD:Users:adamsja:Desktop:Screen Shot 2017-12-06 at 8.09.10 A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912000"/>
            <a:ext cx="1962150" cy="108924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109930" y="2307425"/>
            <a:ext cx="2921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/>
                <a:cs typeface="Comic Sans MS"/>
              </a:rPr>
              <a:t>I see a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black   </a:t>
            </a:r>
            <a:r>
              <a:rPr lang="en-US" sz="2000" dirty="0" smtClean="0">
                <a:solidFill>
                  <a:schemeClr val="bg1"/>
                </a:solidFill>
                <a:latin typeface="Comic Sans MS"/>
                <a:cs typeface="Comic Sans MS"/>
              </a:rPr>
              <a:t>bear.</a:t>
            </a:r>
          </a:p>
          <a:p>
            <a:endParaRPr lang="en-US" sz="2000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omic Sans MS"/>
                <a:cs typeface="Comic Sans MS"/>
              </a:rPr>
              <a:t>I see a 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white</a:t>
            </a:r>
            <a:r>
              <a:rPr lang="en-US" sz="2000" dirty="0" smtClean="0">
                <a:solidFill>
                  <a:schemeClr val="bg1"/>
                </a:solidFill>
                <a:latin typeface="Comic Sans MS"/>
                <a:cs typeface="Comic Sans MS"/>
              </a:rPr>
              <a:t>   cat.</a:t>
            </a:r>
          </a:p>
          <a:p>
            <a:endParaRPr lang="en-US" sz="2000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endParaRPr lang="en-US" sz="2000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omic Sans MS"/>
                <a:cs typeface="Comic Sans MS"/>
              </a:rPr>
              <a:t>I see a 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brown</a:t>
            </a:r>
            <a:r>
              <a:rPr lang="en-US" sz="2000" dirty="0" smtClean="0">
                <a:solidFill>
                  <a:schemeClr val="bg1"/>
                </a:solidFill>
                <a:latin typeface="Comic Sans MS"/>
                <a:cs typeface="Comic Sans MS"/>
              </a:rPr>
              <a:t> bear.</a:t>
            </a:r>
          </a:p>
          <a:p>
            <a:endParaRPr lang="en-US" sz="2000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endParaRPr lang="en-US" sz="2000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omic Sans MS"/>
                <a:cs typeface="Comic Sans MS"/>
              </a:rPr>
              <a:t>I see a 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brown</a:t>
            </a:r>
            <a:r>
              <a:rPr lang="en-US" sz="2000" dirty="0" smtClean="0">
                <a:solidFill>
                  <a:schemeClr val="bg1"/>
                </a:solidFill>
                <a:latin typeface="Comic Sans MS"/>
                <a:cs typeface="Comic Sans MS"/>
              </a:rPr>
              <a:t> cat.</a:t>
            </a:r>
          </a:p>
          <a:p>
            <a:endParaRPr lang="en-US" sz="2000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omic Sans MS"/>
                <a:cs typeface="Comic Sans MS"/>
              </a:rPr>
              <a:t>I see a 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white</a:t>
            </a:r>
            <a:r>
              <a:rPr lang="en-US" sz="2000" dirty="0" smtClean="0">
                <a:solidFill>
                  <a:schemeClr val="bg1"/>
                </a:solidFill>
                <a:latin typeface="Comic Sans MS"/>
                <a:cs typeface="Comic Sans MS"/>
              </a:rPr>
              <a:t> bear.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Screen Shot 2017-12-06 at 8.09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43" y="912000"/>
            <a:ext cx="4083087" cy="1173714"/>
          </a:xfrm>
          <a:prstGeom prst="rect">
            <a:avLst/>
          </a:prstGeom>
        </p:spPr>
      </p:pic>
      <p:pic>
        <p:nvPicPr>
          <p:cNvPr id="9" name="Picture 8" descr="Screen Shot 2017-12-06 at 7.37.3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15" y="5264150"/>
            <a:ext cx="921816" cy="654050"/>
          </a:xfrm>
          <a:prstGeom prst="rect">
            <a:avLst/>
          </a:prstGeom>
        </p:spPr>
      </p:pic>
      <p:pic>
        <p:nvPicPr>
          <p:cNvPr id="10" name="Picture 9" descr="Screen Shot 2017-12-06 at 7.38.4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15" y="4413251"/>
            <a:ext cx="572010" cy="711199"/>
          </a:xfrm>
          <a:prstGeom prst="rect">
            <a:avLst/>
          </a:prstGeom>
        </p:spPr>
      </p:pic>
      <p:pic>
        <p:nvPicPr>
          <p:cNvPr id="11" name="Picture 10" descr="Screen Shot 2017-12-06 at 7.38.05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339" y="2838336"/>
            <a:ext cx="695949" cy="762230"/>
          </a:xfrm>
          <a:prstGeom prst="rect">
            <a:avLst/>
          </a:prstGeom>
        </p:spPr>
      </p:pic>
      <p:pic>
        <p:nvPicPr>
          <p:cNvPr id="12" name="Picture 11" descr="Screen Shot 2017-12-06 at 7.37.11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339" y="2085714"/>
            <a:ext cx="916591" cy="666399"/>
          </a:xfrm>
          <a:prstGeom prst="rect">
            <a:avLst/>
          </a:prstGeom>
        </p:spPr>
      </p:pic>
      <p:pic>
        <p:nvPicPr>
          <p:cNvPr id="13" name="Picture 12" descr="Screen Shot 2017-12-06 at 7.37.18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64" y="3701062"/>
            <a:ext cx="829262" cy="62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29030" y="2596380"/>
            <a:ext cx="4002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/>
                <a:cs typeface="Comic Sans MS"/>
              </a:rPr>
              <a:t>I see  a  _______   ________     </a:t>
            </a:r>
            <a:endParaRPr lang="en-US" dirty="0"/>
          </a:p>
        </p:txBody>
      </p:sp>
      <p:pic>
        <p:nvPicPr>
          <p:cNvPr id="8" name="Picture 7" descr="Screen Shot 2017-12-06 at 8.09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43" y="912000"/>
            <a:ext cx="4083087" cy="1173714"/>
          </a:xfrm>
          <a:prstGeom prst="rect">
            <a:avLst/>
          </a:prstGeom>
        </p:spPr>
      </p:pic>
      <p:pic>
        <p:nvPicPr>
          <p:cNvPr id="9" name="Picture 8" descr="Screen Shot 2017-12-06 at 7.37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141" y="3797895"/>
            <a:ext cx="1401276" cy="994238"/>
          </a:xfrm>
          <a:prstGeom prst="rect">
            <a:avLst/>
          </a:prstGeom>
        </p:spPr>
      </p:pic>
      <p:pic>
        <p:nvPicPr>
          <p:cNvPr id="10" name="Picture 9" descr="Screen Shot 2017-12-06 at 7.38.4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87" y="3797895"/>
            <a:ext cx="851410" cy="1058586"/>
          </a:xfrm>
          <a:prstGeom prst="rect">
            <a:avLst/>
          </a:prstGeom>
        </p:spPr>
      </p:pic>
      <p:pic>
        <p:nvPicPr>
          <p:cNvPr id="11" name="Picture 10" descr="Screen Shot 2017-12-06 at 7.38.0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30" y="3797895"/>
            <a:ext cx="954070" cy="1044934"/>
          </a:xfrm>
          <a:prstGeom prst="rect">
            <a:avLst/>
          </a:prstGeom>
        </p:spPr>
      </p:pic>
      <p:pic>
        <p:nvPicPr>
          <p:cNvPr id="12" name="Picture 11" descr="Screen Shot 2017-12-06 at 7.37.1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173" y="3797895"/>
            <a:ext cx="1367513" cy="994238"/>
          </a:xfrm>
          <a:prstGeom prst="rect">
            <a:avLst/>
          </a:prstGeom>
        </p:spPr>
      </p:pic>
      <p:pic>
        <p:nvPicPr>
          <p:cNvPr id="13" name="Picture 12" descr="Screen Shot 2017-12-06 at 7.37.18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80" y="3797895"/>
            <a:ext cx="1429496" cy="1074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0233" y="3348364"/>
            <a:ext cx="744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1                     2                   3                     4                          5</a:t>
            </a:r>
            <a:endParaRPr lang="en-US" dirty="0"/>
          </a:p>
        </p:txBody>
      </p:sp>
      <p:pic>
        <p:nvPicPr>
          <p:cNvPr id="14" name="Picture 13" descr="Macintosh HD:Users:adamsja:Desktop:Screen Shot 2017-12-06 at 12.20.09 PM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68" y="2279183"/>
            <a:ext cx="231775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Macintosh HD:Users:adamsja:Desktop:Screen Shot 2017-12-06 at 8.09.10 AM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912000"/>
            <a:ext cx="1962150" cy="1089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9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94000" y="867539"/>
            <a:ext cx="60071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/>
                <a:cs typeface="Comic Sans MS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name </a:t>
            </a:r>
            <a:r>
              <a:rPr lang="en-US" sz="2400" dirty="0">
                <a:latin typeface="Comic Sans MS"/>
                <a:cs typeface="Comic Sans MS"/>
              </a:rPr>
              <a:t>of this letter  is </a:t>
            </a:r>
            <a:r>
              <a:rPr lang="en-US" sz="2400" dirty="0" smtClean="0">
                <a:latin typeface="Comic Sans MS"/>
                <a:cs typeface="Comic Sans MS"/>
              </a:rPr>
              <a:t>____.                   </a:t>
            </a:r>
            <a:r>
              <a:rPr lang="en-US" sz="2400" dirty="0">
                <a:latin typeface="Comic Sans MS"/>
                <a:cs typeface="Comic Sans MS"/>
              </a:rPr>
              <a:t>The </a:t>
            </a: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sound ♪   </a:t>
            </a:r>
            <a:r>
              <a:rPr lang="en-US" sz="2400" dirty="0">
                <a:latin typeface="Comic Sans MS"/>
                <a:cs typeface="Comic Sans MS"/>
              </a:rPr>
              <a:t>of this letter is ____</a:t>
            </a:r>
            <a:r>
              <a:rPr lang="en-US" dirty="0"/>
              <a:t>.</a:t>
            </a:r>
            <a:endParaRPr lang="en-CA" dirty="0"/>
          </a:p>
          <a:p>
            <a:r>
              <a:rPr lang="en-US" dirty="0"/>
              <a:t> 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2247900" y="19755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The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name </a:t>
            </a:r>
            <a:r>
              <a:rPr lang="en-US" dirty="0">
                <a:latin typeface="Comic Sans MS"/>
                <a:cs typeface="Comic Sans MS"/>
              </a:rPr>
              <a:t>of this letter  is ____.                   The </a:t>
            </a: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sound ♪   </a:t>
            </a:r>
            <a:r>
              <a:rPr lang="en-US" dirty="0">
                <a:latin typeface="Comic Sans MS"/>
                <a:cs typeface="Comic Sans MS"/>
              </a:rPr>
              <a:t>of this letter is ____</a:t>
            </a:r>
            <a:r>
              <a:rPr lang="en-US" dirty="0"/>
              <a:t>.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2247900" y="29534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The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name </a:t>
            </a:r>
            <a:r>
              <a:rPr lang="en-US" dirty="0">
                <a:latin typeface="Comic Sans MS"/>
                <a:cs typeface="Comic Sans MS"/>
              </a:rPr>
              <a:t>of this letter  is ____.                   The </a:t>
            </a: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sound ♪   </a:t>
            </a:r>
            <a:r>
              <a:rPr lang="en-US" dirty="0">
                <a:latin typeface="Comic Sans MS"/>
                <a:cs typeface="Comic Sans MS"/>
              </a:rPr>
              <a:t>of this letter is ____</a:t>
            </a:r>
            <a:r>
              <a:rPr lang="en-US" dirty="0"/>
              <a:t>.</a:t>
            </a:r>
            <a:endParaRPr lang="en-CA" dirty="0"/>
          </a:p>
        </p:txBody>
      </p:sp>
      <p:sp>
        <p:nvSpPr>
          <p:cNvPr id="8" name="Rectangle 7"/>
          <p:cNvSpPr/>
          <p:nvPr/>
        </p:nvSpPr>
        <p:spPr>
          <a:xfrm>
            <a:off x="2247900" y="39694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The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name </a:t>
            </a:r>
            <a:r>
              <a:rPr lang="en-US" dirty="0">
                <a:latin typeface="Comic Sans MS"/>
                <a:cs typeface="Comic Sans MS"/>
              </a:rPr>
              <a:t>of this letter  is ____.                   The </a:t>
            </a: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sound ♪   </a:t>
            </a:r>
            <a:r>
              <a:rPr lang="en-US" dirty="0">
                <a:latin typeface="Comic Sans MS"/>
                <a:cs typeface="Comic Sans MS"/>
              </a:rPr>
              <a:t>of this letter is ____</a:t>
            </a:r>
            <a:r>
              <a:rPr lang="en-US" dirty="0"/>
              <a:t>.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812800" y="2169925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4000" dirty="0">
                <a:solidFill>
                  <a:schemeClr val="bg1"/>
                </a:solidFill>
                <a:latin typeface="Comic Sans MS"/>
                <a:cs typeface="Comic Sans MS"/>
              </a:rPr>
              <a:t>B</a:t>
            </a:r>
            <a:r>
              <a:rPr lang="en-US" sz="4000" dirty="0" smtClean="0">
                <a:solidFill>
                  <a:schemeClr val="bg1"/>
                </a:solidFill>
                <a:latin typeface="Comic Sans MS"/>
                <a:cs typeface="Comic Sans MS"/>
              </a:rPr>
              <a:t>  </a:t>
            </a:r>
            <a:r>
              <a:rPr lang="en-US" sz="4000" dirty="0">
                <a:solidFill>
                  <a:schemeClr val="bg1"/>
                </a:solidFill>
                <a:latin typeface="Comic Sans MS"/>
                <a:cs typeface="Comic Sans MS"/>
              </a:rPr>
              <a:t>b</a:t>
            </a:r>
            <a:r>
              <a:rPr lang="en-US" sz="4000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2940329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4000" dirty="0">
                <a:solidFill>
                  <a:schemeClr val="bg1"/>
                </a:solidFill>
                <a:latin typeface="Comic Sans MS"/>
                <a:cs typeface="Comic Sans MS"/>
              </a:rPr>
              <a:t>C</a:t>
            </a:r>
            <a:r>
              <a:rPr lang="en-US" sz="4000" dirty="0" smtClean="0">
                <a:solidFill>
                  <a:schemeClr val="bg1"/>
                </a:solidFill>
                <a:latin typeface="Comic Sans MS"/>
                <a:cs typeface="Comic Sans MS"/>
              </a:rPr>
              <a:t>  </a:t>
            </a:r>
            <a:r>
              <a:rPr lang="en-US" sz="4000" dirty="0">
                <a:solidFill>
                  <a:schemeClr val="bg1"/>
                </a:solidFill>
                <a:latin typeface="Comic Sans MS"/>
                <a:cs typeface="Comic Sans MS"/>
              </a:rPr>
              <a:t>c</a:t>
            </a:r>
            <a:r>
              <a:rPr lang="en-US" sz="4000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400" y="3907880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4000" dirty="0" smtClean="0">
                <a:solidFill>
                  <a:schemeClr val="bg1"/>
                </a:solidFill>
                <a:latin typeface="Comic Sans MS"/>
                <a:cs typeface="Comic Sans MS"/>
              </a:rPr>
              <a:t>T  </a:t>
            </a:r>
            <a:r>
              <a:rPr lang="en-US" sz="4000" dirty="0">
                <a:solidFill>
                  <a:schemeClr val="bg1"/>
                </a:solidFill>
                <a:latin typeface="Comic Sans MS"/>
                <a:cs typeface="Comic Sans MS"/>
              </a:rPr>
              <a:t>t</a:t>
            </a:r>
            <a:r>
              <a:rPr lang="en-US" sz="4000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600" y="1975535"/>
            <a:ext cx="208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4000" dirty="0" smtClean="0">
                <a:solidFill>
                  <a:schemeClr val="bg1"/>
                </a:solidFill>
                <a:latin typeface="Comic Sans MS"/>
                <a:cs typeface="Comic Sans MS"/>
              </a:rPr>
              <a:t>b  b  b   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0" y="2973170"/>
            <a:ext cx="208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4000" dirty="0" smtClean="0">
                <a:solidFill>
                  <a:schemeClr val="bg1"/>
                </a:solidFill>
                <a:latin typeface="Comic Sans MS"/>
                <a:cs typeface="Comic Sans MS"/>
              </a:rPr>
              <a:t>c  c  c    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4021605"/>
            <a:ext cx="208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4000" dirty="0">
                <a:solidFill>
                  <a:schemeClr val="bg1"/>
                </a:solidFill>
                <a:latin typeface="Comic Sans MS"/>
                <a:cs typeface="Comic Sans MS"/>
              </a:rPr>
              <a:t>t</a:t>
            </a:r>
            <a:r>
              <a:rPr lang="en-US" sz="4000" dirty="0" smtClean="0">
                <a:solidFill>
                  <a:schemeClr val="bg1"/>
                </a:solidFill>
                <a:latin typeface="Comic Sans MS"/>
                <a:cs typeface="Comic Sans MS"/>
              </a:rPr>
              <a:t>  t  t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5" name="Content Placeholder 4" descr="Screen Shot 2017-12-06 at 10.47.1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" b="5263"/>
          <a:stretch>
            <a:fillRect/>
          </a:stretch>
        </p:blipFill>
        <p:spPr>
          <a:xfrm>
            <a:off x="406381" y="785790"/>
            <a:ext cx="2165553" cy="1189745"/>
          </a:xfrm>
        </p:spPr>
      </p:pic>
    </p:spTree>
    <p:extLst>
      <p:ext uri="{BB962C8B-B14F-4D97-AF65-F5344CB8AC3E}">
        <p14:creationId xmlns:p14="http://schemas.microsoft.com/office/powerpoint/2010/main" val="373613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770</TotalTime>
  <Words>363</Words>
  <Application>Microsoft Macintosh PowerPoint</Application>
  <PresentationFormat>On-screen Show (4:3)</PresentationFormat>
  <Paragraphs>96</Paragraphs>
  <Slides>17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Habitat</vt:lpstr>
      <vt:lpstr>          Land  Animals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Land  Animals</dc:title>
  <dc:creator>Janice Adams</dc:creator>
  <cp:lastModifiedBy>Janice Adams</cp:lastModifiedBy>
  <cp:revision>37</cp:revision>
  <dcterms:created xsi:type="dcterms:W3CDTF">2017-12-05T21:30:36Z</dcterms:created>
  <dcterms:modified xsi:type="dcterms:W3CDTF">2017-12-08T22:27:37Z</dcterms:modified>
</cp:coreProperties>
</file>